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4" r:id="rId14"/>
    <p:sldId id="270" r:id="rId15"/>
    <p:sldId id="267" r:id="rId16"/>
    <p:sldId id="268" r:id="rId17"/>
    <p:sldId id="269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16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87749-7841-4C69-A224-52077301D030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19419-C0F2-4F51-80E3-D0AEF9E77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52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19419-C0F2-4F51-80E3-D0AEF9E77C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64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19419-C0F2-4F51-80E3-D0AEF9E77C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91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19419-C0F2-4F51-80E3-D0AEF9E77C5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80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9441-3911-4A28-ABD9-42B1228D3E7B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C345-12F0-4C41-92C4-8496E53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3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9441-3911-4A28-ABD9-42B1228D3E7B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C345-12F0-4C41-92C4-8496E53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20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9441-3911-4A28-ABD9-42B1228D3E7B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C345-12F0-4C41-92C4-8496E53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7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9441-3911-4A28-ABD9-42B1228D3E7B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C345-12F0-4C41-92C4-8496E53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9441-3911-4A28-ABD9-42B1228D3E7B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C345-12F0-4C41-92C4-8496E53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7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9441-3911-4A28-ABD9-42B1228D3E7B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C345-12F0-4C41-92C4-8496E53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2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9441-3911-4A28-ABD9-42B1228D3E7B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C345-12F0-4C41-92C4-8496E53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3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9441-3911-4A28-ABD9-42B1228D3E7B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C345-12F0-4C41-92C4-8496E53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7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9441-3911-4A28-ABD9-42B1228D3E7B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C345-12F0-4C41-92C4-8496E53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3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9441-3911-4A28-ABD9-42B1228D3E7B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C345-12F0-4C41-92C4-8496E53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9441-3911-4A28-ABD9-42B1228D3E7B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C345-12F0-4C41-92C4-8496E53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5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39441-3911-4A28-ABD9-42B1228D3E7B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AC345-12F0-4C41-92C4-8496E53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sz="36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a typeface="+mn-ea"/>
                <a:cs typeface="+mn-cs"/>
              </a:rPr>
              <a:t>Irritable bowel syndrome(IBS)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7782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447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Alarm features for IBS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81150"/>
            <a:ext cx="8991600" cy="52006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• </a:t>
            </a:r>
            <a:r>
              <a:rPr lang="en-US" sz="1600" b="1" dirty="0"/>
              <a:t>Age &gt; 50 years; male gender</a:t>
            </a:r>
          </a:p>
          <a:p>
            <a:pPr marL="0" indent="0">
              <a:buNone/>
            </a:pPr>
            <a:r>
              <a:rPr lang="en-US" sz="1600" b="1" dirty="0"/>
              <a:t>• Weight loss</a:t>
            </a:r>
          </a:p>
          <a:p>
            <a:pPr marL="0" indent="0">
              <a:buNone/>
            </a:pPr>
            <a:r>
              <a:rPr lang="en-US" sz="1600" b="1" dirty="0"/>
              <a:t>• Nocturnal symptoms</a:t>
            </a:r>
          </a:p>
          <a:p>
            <a:pPr marL="0" indent="0">
              <a:buNone/>
            </a:pPr>
            <a:r>
              <a:rPr lang="en-US" sz="1600" b="1" dirty="0"/>
              <a:t>• Family history of colon cancer</a:t>
            </a:r>
          </a:p>
          <a:p>
            <a:pPr marL="0" indent="0">
              <a:buNone/>
            </a:pPr>
            <a:r>
              <a:rPr lang="en-US" sz="1600" b="1" dirty="0"/>
              <a:t>• </a:t>
            </a:r>
            <a:r>
              <a:rPr lang="en-US" sz="1600" b="1" dirty="0" smtClean="0"/>
              <a:t>Anaemia</a:t>
            </a:r>
          </a:p>
          <a:p>
            <a:pPr marL="0" indent="0">
              <a:buNone/>
            </a:pPr>
            <a:r>
              <a:rPr lang="en-US" sz="1600" b="1" dirty="0"/>
              <a:t>• Rectal bleeding</a:t>
            </a:r>
          </a:p>
        </p:txBody>
      </p:sp>
    </p:spTree>
    <p:extLst>
      <p:ext uri="{BB962C8B-B14F-4D97-AF65-F5344CB8AC3E}">
        <p14:creationId xmlns:p14="http://schemas.microsoft.com/office/powerpoint/2010/main" val="407495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678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Investigations:</a:t>
            </a:r>
          </a:p>
          <a:p>
            <a:pPr marL="0" indent="0">
              <a:buNone/>
            </a:pPr>
            <a:r>
              <a:rPr lang="en-US" sz="1600" b="1" dirty="0" smtClean="0"/>
              <a:t>The diagnosis of IBS is clinical and can be make with confident by the application of the Rome criteria combined with the absent of alarm of symptoms.</a:t>
            </a:r>
          </a:p>
          <a:p>
            <a:pPr marL="0" indent="0"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b="1" dirty="0" smtClean="0"/>
              <a:t>Investigations need to be done in atypical presentations in order </a:t>
            </a:r>
            <a:r>
              <a:rPr lang="en-US" sz="1600" b="1" dirty="0"/>
              <a:t>to </a:t>
            </a:r>
            <a:r>
              <a:rPr lang="en-US" sz="1600" b="1" dirty="0" smtClean="0"/>
              <a:t>exclude other </a:t>
            </a:r>
            <a:r>
              <a:rPr lang="en-US" sz="1600" b="1" dirty="0"/>
              <a:t>gastrointestinal </a:t>
            </a:r>
            <a:r>
              <a:rPr lang="en-US" sz="1600" b="1" dirty="0" smtClean="0"/>
              <a:t>diseases</a:t>
            </a:r>
            <a:r>
              <a:rPr lang="en-US" sz="1600" b="1" dirty="0" smtClean="0">
                <a:solidFill>
                  <a:srgbClr val="FF0000"/>
                </a:solidFill>
              </a:rPr>
              <a:t>, like CBC with ESR, CRP, Stool for calprotectin with or without sigmoidoscopy , </a:t>
            </a:r>
            <a:r>
              <a:rPr lang="en-US" sz="1600" b="1" dirty="0" smtClean="0"/>
              <a:t>all of these investigations are normal in IBS.</a:t>
            </a:r>
          </a:p>
          <a:p>
            <a:pPr marL="0" indent="0"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Colonoscopy </a:t>
            </a:r>
            <a:r>
              <a:rPr lang="en-US" sz="1600" b="1" dirty="0"/>
              <a:t>should be undertaken in older patients (</a:t>
            </a:r>
            <a:r>
              <a:rPr lang="en-US" sz="1600" b="1" dirty="0" smtClean="0"/>
              <a:t>over 40 </a:t>
            </a:r>
            <a:r>
              <a:rPr lang="en-US" sz="1600" b="1" dirty="0"/>
              <a:t>years of age) to exclude colorectal </a:t>
            </a:r>
            <a:r>
              <a:rPr lang="en-US" sz="1600" b="1" dirty="0" smtClean="0"/>
              <a:t>cancer.</a:t>
            </a:r>
            <a:endParaRPr lang="en-US" sz="1600" b="1" dirty="0"/>
          </a:p>
          <a:p>
            <a:pPr marL="0" indent="0"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 Diarrhoea-predominant patients justify investigations to </a:t>
            </a:r>
            <a:r>
              <a:rPr lang="en-US" sz="1600" b="1" dirty="0" smtClean="0">
                <a:solidFill>
                  <a:srgbClr val="FF0000"/>
                </a:solidFill>
              </a:rPr>
              <a:t>exclude </a:t>
            </a:r>
          </a:p>
          <a:p>
            <a:pPr marL="0" indent="0">
              <a:buNone/>
            </a:pPr>
            <a:r>
              <a:rPr lang="en-US" sz="1600" b="1" dirty="0" smtClean="0"/>
              <a:t>coeliac </a:t>
            </a:r>
            <a:r>
              <a:rPr lang="en-US" sz="1600" b="1" dirty="0"/>
              <a:t>disease </a:t>
            </a: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microscopic colitis</a:t>
            </a:r>
          </a:p>
          <a:p>
            <a:pPr marL="0" indent="0">
              <a:buNone/>
            </a:pPr>
            <a:r>
              <a:rPr lang="en-US" sz="1600" b="1" dirty="0" smtClean="0"/>
              <a:t> lactose intolerance</a:t>
            </a:r>
          </a:p>
          <a:p>
            <a:pPr marL="0" indent="0">
              <a:buNone/>
            </a:pPr>
            <a:r>
              <a:rPr lang="en-US" sz="1600" b="1" dirty="0" smtClean="0"/>
              <a:t> </a:t>
            </a:r>
            <a:r>
              <a:rPr lang="en-US" sz="1600" b="1" dirty="0"/>
              <a:t>bile acid </a:t>
            </a:r>
            <a:r>
              <a:rPr lang="en-US" sz="1600" b="1" dirty="0" smtClean="0"/>
              <a:t>diarrhoea</a:t>
            </a:r>
          </a:p>
          <a:p>
            <a:pPr marL="0" indent="0">
              <a:buNone/>
            </a:pPr>
            <a:r>
              <a:rPr lang="en-US" sz="1600" b="1" dirty="0" smtClean="0"/>
              <a:t>thyrotoxicosis and</a:t>
            </a:r>
            <a:r>
              <a:rPr lang="en-US" sz="1600" b="1" dirty="0"/>
              <a:t>, in developing countries, parasitic infection</a:t>
            </a:r>
          </a:p>
        </p:txBody>
      </p:sp>
    </p:spTree>
    <p:extLst>
      <p:ext uri="{BB962C8B-B14F-4D97-AF65-F5344CB8AC3E}">
        <p14:creationId xmlns:p14="http://schemas.microsoft.com/office/powerpoint/2010/main" val="316159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" y="76204"/>
            <a:ext cx="8991600" cy="762000"/>
          </a:xfrm>
          <a:prstGeom prst="rect">
            <a:avLst/>
          </a:prstGeom>
          <a:solidFill>
            <a:srgbClr val="5B9BD5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en-US" sz="3200" b="1" dirty="0">
                <a:solidFill>
                  <a:sysClr val="windowText" lastClr="000000"/>
                </a:solidFill>
                <a:latin typeface="Calibri Light"/>
              </a:rPr>
              <a:t>RISK </a:t>
            </a:r>
            <a:r>
              <a:rPr lang="en-US" sz="3200" b="1" dirty="0" smtClean="0">
                <a:solidFill>
                  <a:sysClr val="windowText" lastClr="000000"/>
                </a:solidFill>
                <a:latin typeface="Calibri Light"/>
              </a:rPr>
              <a:t>FACTORS for IBS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The best-accepted risk factor for IBS is </a:t>
            </a:r>
            <a:r>
              <a:rPr lang="en-US" sz="1800" b="1" dirty="0" smtClean="0">
                <a:solidFill>
                  <a:srgbClr val="FF0000"/>
                </a:solidFill>
              </a:rPr>
              <a:t>bacterial gastroenteritis.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The risk of postinfection IBS has </a:t>
            </a:r>
            <a:r>
              <a:rPr lang="en-US" sz="1800" b="1" dirty="0" smtClean="0"/>
              <a:t>been reported </a:t>
            </a:r>
            <a:r>
              <a:rPr lang="en-US" sz="1800" b="1" dirty="0"/>
              <a:t>to be increased with </a:t>
            </a:r>
            <a:r>
              <a:rPr lang="en-US" sz="1800" b="1" dirty="0" smtClean="0"/>
              <a:t>depression, </a:t>
            </a:r>
            <a:r>
              <a:rPr lang="en-US" sz="1800" b="1" dirty="0"/>
              <a:t>adverse life </a:t>
            </a:r>
            <a:r>
              <a:rPr lang="en-US" sz="1800" b="1" dirty="0" smtClean="0"/>
              <a:t>events and hypochondriasis, female </a:t>
            </a:r>
            <a:r>
              <a:rPr lang="en-US" sz="1800" b="1" dirty="0"/>
              <a:t>gender, younger age, and prolonged duration of diarrhea following the initial attack</a:t>
            </a:r>
            <a:r>
              <a:rPr lang="en-US" sz="1800" b="1" dirty="0" smtClean="0"/>
              <a:t>.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Bacterial virulence factors also may be </a:t>
            </a:r>
            <a:r>
              <a:rPr lang="en-US" sz="1800" b="1" dirty="0" smtClean="0"/>
              <a:t>important, but </a:t>
            </a:r>
            <a:r>
              <a:rPr lang="en-US" sz="1800" b="1" dirty="0"/>
              <a:t>IBS </a:t>
            </a:r>
            <a:r>
              <a:rPr lang="en-US" sz="1800" b="1" dirty="0" smtClean="0"/>
              <a:t>also can </a:t>
            </a:r>
            <a:r>
              <a:rPr lang="en-US" sz="1800" b="1" dirty="0"/>
              <a:t>follow non-bacterial enteritis, including viral </a:t>
            </a:r>
            <a:r>
              <a:rPr lang="en-US" sz="1800" b="1" dirty="0" smtClean="0"/>
              <a:t>gastroenteritis, </a:t>
            </a:r>
            <a:r>
              <a:rPr lang="en-US" sz="1800" b="1" dirty="0"/>
              <a:t>and infection with </a:t>
            </a:r>
            <a:r>
              <a:rPr lang="en-US" sz="1800" b="1" dirty="0" smtClean="0"/>
              <a:t>Trichinella, or </a:t>
            </a:r>
            <a:r>
              <a:rPr lang="en-US" sz="1800" b="1" dirty="0"/>
              <a:t>Giardia</a:t>
            </a:r>
            <a:r>
              <a:rPr lang="en-US" sz="1800" b="1" dirty="0" smtClean="0"/>
              <a:t>.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Other risk factors for IBS </a:t>
            </a:r>
            <a:r>
              <a:rPr lang="en-US" sz="1800" b="1" dirty="0" smtClean="0">
                <a:solidFill>
                  <a:srgbClr val="FF0000"/>
                </a:solidFill>
              </a:rPr>
              <a:t>include: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 smtClean="0"/>
              <a:t>an </a:t>
            </a:r>
            <a:r>
              <a:rPr lang="en-US" sz="1800" b="1" dirty="0"/>
              <a:t>affluent </a:t>
            </a:r>
            <a:r>
              <a:rPr lang="en-US" sz="1800" b="1" dirty="0" smtClean="0"/>
              <a:t>childhood environment,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 smtClean="0"/>
              <a:t> </a:t>
            </a:r>
            <a:r>
              <a:rPr lang="en-US" sz="1800" b="1" dirty="0"/>
              <a:t>premenopausal and postmenopausal </a:t>
            </a:r>
            <a:r>
              <a:rPr lang="en-US" sz="1800" b="1" dirty="0" smtClean="0"/>
              <a:t>estrogen use,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 smtClean="0"/>
              <a:t> </a:t>
            </a:r>
            <a:r>
              <a:rPr lang="en-US" sz="1800" b="1" dirty="0"/>
              <a:t>recent antibiotic </a:t>
            </a:r>
            <a:r>
              <a:rPr lang="en-US" sz="1800" b="1" dirty="0" smtClean="0"/>
              <a:t>use,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 smtClean="0"/>
              <a:t>food intolerance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 smtClean="0"/>
              <a:t>extraintestinal </a:t>
            </a:r>
            <a:r>
              <a:rPr lang="en-US" sz="1800" b="1" dirty="0"/>
              <a:t>somatic </a:t>
            </a:r>
            <a:r>
              <a:rPr lang="en-US" sz="1800" b="1" dirty="0" smtClean="0"/>
              <a:t>symptoms, and </a:t>
            </a:r>
            <a:r>
              <a:rPr lang="en-US" sz="1800" b="1" dirty="0"/>
              <a:t>poor quality of life (QOL</a:t>
            </a:r>
            <a:r>
              <a:rPr lang="en-US" sz="1800" b="1" dirty="0" smtClean="0"/>
              <a:t>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 smtClean="0"/>
              <a:t>IBS runs </a:t>
            </a:r>
            <a:r>
              <a:rPr lang="en-US" sz="1800" b="1" dirty="0"/>
              <a:t>in </a:t>
            </a:r>
            <a:r>
              <a:rPr lang="en-US" sz="1800" b="1" dirty="0" smtClean="0"/>
              <a:t>families, </a:t>
            </a:r>
            <a:r>
              <a:rPr lang="en-US" sz="1800" b="1" dirty="0"/>
              <a:t>and low birth weight is also a risk factor </a:t>
            </a:r>
            <a:r>
              <a:rPr lang="en-US" sz="1800" b="1" dirty="0" smtClean="0"/>
              <a:t>for IBS</a:t>
            </a:r>
            <a:r>
              <a:rPr lang="en-US" sz="1800" b="1" dirty="0"/>
              <a:t>, even after controlling for genetic influences.</a:t>
            </a:r>
          </a:p>
        </p:txBody>
      </p:sp>
    </p:spTree>
    <p:extLst>
      <p:ext uri="{BB962C8B-B14F-4D97-AF65-F5344CB8AC3E}">
        <p14:creationId xmlns:p14="http://schemas.microsoft.com/office/powerpoint/2010/main" val="16987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310998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7696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17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762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600" b="1" dirty="0"/>
              <a:t>The most important steps are to make a positive diagnosis </a:t>
            </a:r>
            <a:r>
              <a:rPr lang="en-US" sz="1600" b="1" dirty="0" smtClean="0"/>
              <a:t>and reassure </a:t>
            </a:r>
            <a:r>
              <a:rPr lang="en-US" sz="1600" b="1" dirty="0"/>
              <a:t>the </a:t>
            </a:r>
            <a:r>
              <a:rPr lang="en-US" sz="1600" b="1" dirty="0" smtClean="0"/>
              <a:t>patient.</a:t>
            </a:r>
          </a:p>
          <a:p>
            <a:pPr marL="0" indent="0">
              <a:buNone/>
            </a:pPr>
            <a:endParaRPr lang="en-US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600" b="1" dirty="0"/>
              <a:t>A cycle of anxiety leading to colonic </a:t>
            </a:r>
            <a:r>
              <a:rPr lang="en-US" sz="1600" b="1" dirty="0" smtClean="0"/>
              <a:t>symptoms,which </a:t>
            </a:r>
            <a:r>
              <a:rPr lang="en-US" sz="1600" b="1" dirty="0"/>
              <a:t>further heighten anxiety, can be broken by explaining </a:t>
            </a:r>
            <a:r>
              <a:rPr lang="en-US" sz="1600" b="1" dirty="0" smtClean="0"/>
              <a:t>that symptoms </a:t>
            </a:r>
            <a:r>
              <a:rPr lang="en-US" sz="1600" b="1" dirty="0"/>
              <a:t>are not due to a serious underlying disease but </a:t>
            </a:r>
            <a:r>
              <a:rPr lang="en-US" sz="1600" b="1" dirty="0" smtClean="0"/>
              <a:t>instead are </a:t>
            </a:r>
            <a:r>
              <a:rPr lang="en-US" sz="1600" b="1" dirty="0"/>
              <a:t>the result of behavioural, psychosocial, physiological </a:t>
            </a:r>
            <a:r>
              <a:rPr lang="en-US" sz="1600" b="1" dirty="0" smtClean="0"/>
              <a:t>and luminal </a:t>
            </a:r>
            <a:r>
              <a:rPr lang="en-US" sz="1600" b="1" dirty="0"/>
              <a:t>factors</a:t>
            </a:r>
            <a:r>
              <a:rPr lang="en-US" sz="1600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FF0000"/>
                </a:solidFill>
              </a:rPr>
              <a:t> Dietary </a:t>
            </a:r>
            <a:r>
              <a:rPr lang="en-US" sz="1600" b="1" dirty="0" smtClean="0">
                <a:solidFill>
                  <a:srgbClr val="FF0000"/>
                </a:solidFill>
              </a:rPr>
              <a:t>management: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•</a:t>
            </a:r>
            <a:r>
              <a:rPr lang="en-US" sz="1600" b="1" dirty="0"/>
              <a:t>Eat regularly and avoid missing meals</a:t>
            </a:r>
          </a:p>
          <a:p>
            <a:pPr marL="0" indent="0">
              <a:buNone/>
            </a:pPr>
            <a:r>
              <a:rPr lang="en-US" sz="1600" b="1" dirty="0"/>
              <a:t>• Take time to eat</a:t>
            </a:r>
          </a:p>
          <a:p>
            <a:pPr marL="0" indent="0">
              <a:buNone/>
            </a:pPr>
            <a:r>
              <a:rPr lang="en-US" sz="1600" b="1" dirty="0"/>
              <a:t>• Ensure adequate hydration and avoid carbonated and </a:t>
            </a:r>
            <a:r>
              <a:rPr lang="en-US" sz="1600" b="1" dirty="0" smtClean="0"/>
              <a:t>caffeinated drinks</a:t>
            </a:r>
            <a:endParaRPr lang="en-US" sz="1600" b="1" dirty="0"/>
          </a:p>
          <a:p>
            <a:pPr marL="0" indent="0">
              <a:buNone/>
            </a:pPr>
            <a:r>
              <a:rPr lang="en-US" sz="1600" b="1" dirty="0"/>
              <a:t>• Reduce alcohol intake</a:t>
            </a:r>
          </a:p>
          <a:p>
            <a:pPr marL="0" indent="0">
              <a:buNone/>
            </a:pPr>
            <a:r>
              <a:rPr lang="en-US" sz="1600" b="1" dirty="0"/>
              <a:t>• Reduce intake of ‘resistant’ starch and insoluble </a:t>
            </a:r>
            <a:r>
              <a:rPr lang="en-US" sz="1600" b="1" dirty="0" smtClean="0"/>
              <a:t>fiber</a:t>
            </a:r>
            <a:endParaRPr lang="en-US" sz="1600" b="1" dirty="0"/>
          </a:p>
          <a:p>
            <a:pPr marL="0" indent="0">
              <a:buNone/>
            </a:pPr>
            <a:r>
              <a:rPr lang="en-US" sz="1600" b="1" dirty="0"/>
              <a:t>• Avoid foods with </a:t>
            </a:r>
            <a:r>
              <a:rPr lang="en-US" sz="1600" b="1" dirty="0" smtClean="0"/>
              <a:t>artificial </a:t>
            </a:r>
            <a:r>
              <a:rPr lang="en-US" sz="1600" b="1" dirty="0"/>
              <a:t>sweeteners</a:t>
            </a:r>
          </a:p>
          <a:p>
            <a:pPr marL="0" indent="0">
              <a:buNone/>
            </a:pPr>
            <a:r>
              <a:rPr lang="en-US" sz="1600" b="1" dirty="0"/>
              <a:t>• Consider a wheat-free diet</a:t>
            </a:r>
          </a:p>
          <a:p>
            <a:pPr marL="0" indent="0">
              <a:buNone/>
            </a:pPr>
            <a:r>
              <a:rPr lang="en-US" sz="1600" b="1" dirty="0"/>
              <a:t>• Consider a lactose exclusion diet</a:t>
            </a:r>
          </a:p>
          <a:p>
            <a:pPr marL="0" indent="0">
              <a:buNone/>
            </a:pPr>
            <a:r>
              <a:rPr lang="en-US" sz="1600" b="1" dirty="0"/>
              <a:t>• Consider a diet low in </a:t>
            </a:r>
            <a:r>
              <a:rPr lang="en-US" sz="1600" b="1" dirty="0" smtClean="0"/>
              <a:t>FODMAPs</a:t>
            </a:r>
          </a:p>
          <a:p>
            <a:pPr marL="0" indent="0">
              <a:buNone/>
            </a:pPr>
            <a:r>
              <a:rPr lang="en-US" sz="1600" b="1" dirty="0"/>
              <a:t>•Probiotics</a:t>
            </a:r>
            <a:r>
              <a:rPr lang="en-US" sz="1600" b="1" dirty="0" smtClean="0"/>
              <a:t>, in </a:t>
            </a:r>
            <a:r>
              <a:rPr lang="en-US" sz="1600" b="1" dirty="0"/>
              <a:t>capsule form, can be effective if taken for several </a:t>
            </a:r>
            <a:r>
              <a:rPr lang="en-US" sz="1600" b="1" dirty="0" smtClean="0"/>
              <a:t>months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2705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6705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Patients </a:t>
            </a:r>
            <a:r>
              <a:rPr lang="en-US" sz="1800" dirty="0"/>
              <a:t>with intractable symptoms sometimes </a:t>
            </a:r>
            <a:r>
              <a:rPr lang="en-US" sz="1800" dirty="0" smtClean="0"/>
              <a:t>benefit from several </a:t>
            </a:r>
            <a:r>
              <a:rPr lang="en-US" sz="1800" dirty="0"/>
              <a:t>months of therapy with a tricyclic </a:t>
            </a:r>
            <a:r>
              <a:rPr lang="en-US" sz="1800" dirty="0" smtClean="0"/>
              <a:t>antidepressant, such </a:t>
            </a:r>
            <a:r>
              <a:rPr lang="en-US" sz="1800" dirty="0"/>
              <a:t>as amitriptyline or imipramine (10–25 mg orally at night</a:t>
            </a:r>
            <a:r>
              <a:rPr lang="en-US" sz="1800" dirty="0" smtClean="0"/>
              <a:t>).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Side-effects include dry mouth and drowsiness but these </a:t>
            </a:r>
            <a:r>
              <a:rPr lang="en-US" sz="1800" dirty="0" smtClean="0"/>
              <a:t>are usually </a:t>
            </a:r>
            <a:r>
              <a:rPr lang="en-US" sz="1800" dirty="0"/>
              <a:t>mild and the drug is generally well </a:t>
            </a:r>
            <a:r>
              <a:rPr lang="en-US" sz="1800" dirty="0" smtClean="0"/>
              <a:t>tolerated. </a:t>
            </a:r>
            <a:r>
              <a:rPr lang="en-US" sz="1800" dirty="0"/>
              <a:t>It may act by reducing </a:t>
            </a:r>
            <a:r>
              <a:rPr lang="en-US" sz="1800" dirty="0" smtClean="0"/>
              <a:t>visceral sensation </a:t>
            </a:r>
            <a:r>
              <a:rPr lang="en-US" sz="1800" dirty="0"/>
              <a:t>and by altering gastrointestinal motility. 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Anxiety and affective </a:t>
            </a:r>
            <a:r>
              <a:rPr lang="en-US" sz="1800" dirty="0"/>
              <a:t>disorders may also require </a:t>
            </a:r>
            <a:r>
              <a:rPr lang="en-US" sz="1800" dirty="0" smtClean="0"/>
              <a:t>specific treatment.</a:t>
            </a:r>
          </a:p>
          <a:p>
            <a:pPr marL="0" indent="0">
              <a:buNone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 </a:t>
            </a:r>
            <a:r>
              <a:rPr lang="en-US" sz="1800" dirty="0"/>
              <a:t>The 5-HT4 agonist prucalopride, the </a:t>
            </a:r>
            <a:r>
              <a:rPr lang="en-US" sz="1800" dirty="0" smtClean="0"/>
              <a:t>guanylate cyclase-C </a:t>
            </a:r>
            <a:r>
              <a:rPr lang="en-US" sz="1800" dirty="0"/>
              <a:t>receptor agonist linaclotide, </a:t>
            </a:r>
            <a:r>
              <a:rPr lang="en-US" sz="1800" dirty="0" smtClean="0"/>
              <a:t>and chloride channel activators</a:t>
            </a:r>
            <a:r>
              <a:rPr lang="en-US" sz="1800" dirty="0"/>
              <a:t>, such as lubiprostone, can be effective in </a:t>
            </a:r>
            <a:r>
              <a:rPr lang="en-US" sz="1800" dirty="0" smtClean="0"/>
              <a:t>constipation predominant </a:t>
            </a:r>
            <a:r>
              <a:rPr lang="en-US" sz="1800" dirty="0"/>
              <a:t>IBS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Trials of anti-inflammatory agents, such as ketotifen </a:t>
            </a:r>
            <a:r>
              <a:rPr lang="en-US" sz="1800" dirty="0" smtClean="0"/>
              <a:t>or mesalazine</a:t>
            </a:r>
            <a:r>
              <a:rPr lang="en-US" sz="1800" dirty="0"/>
              <a:t>, and the antibiotic rifaximin may be considered </a:t>
            </a:r>
          </a:p>
        </p:txBody>
      </p:sp>
    </p:spTree>
    <p:extLst>
      <p:ext uri="{BB962C8B-B14F-4D97-AF65-F5344CB8AC3E}">
        <p14:creationId xmlns:p14="http://schemas.microsoft.com/office/powerpoint/2010/main" val="110151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30534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Psychological interventions, such as cognitive </a:t>
            </a:r>
            <a:r>
              <a:rPr lang="en-US" dirty="0" smtClean="0"/>
              <a:t>behavioural therapy</a:t>
            </a:r>
            <a:r>
              <a:rPr lang="en-US" dirty="0"/>
              <a:t>, relaxation and </a:t>
            </a:r>
            <a:r>
              <a:rPr lang="en-US" dirty="0" smtClean="0"/>
              <a:t>gut-directed hypnotherapy</a:t>
            </a:r>
            <a:r>
              <a:rPr lang="en-US" dirty="0"/>
              <a:t>, should </a:t>
            </a:r>
            <a:r>
              <a:rPr lang="en-US" dirty="0" smtClean="0"/>
              <a:t>be reserved </a:t>
            </a:r>
            <a:r>
              <a:rPr lang="en-US" dirty="0"/>
              <a:t>for the most </a:t>
            </a:r>
            <a:r>
              <a:rPr lang="en-US" dirty="0" smtClean="0"/>
              <a:t>difficult </a:t>
            </a:r>
            <a:r>
              <a:rPr lang="en-US" dirty="0"/>
              <a:t>cases.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range of </a:t>
            </a:r>
            <a:r>
              <a:rPr lang="en-US" dirty="0" smtClean="0"/>
              <a:t>complementary and </a:t>
            </a:r>
            <a:r>
              <a:rPr lang="en-US" dirty="0"/>
              <a:t>alternative therapies exist; most lack a good evidence </a:t>
            </a:r>
            <a:r>
              <a:rPr lang="en-US" dirty="0" smtClean="0"/>
              <a:t>base but </a:t>
            </a:r>
            <a:r>
              <a:rPr lang="en-US" dirty="0"/>
              <a:t>are popular and help some patients 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patients have a relapsing and remitting course.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Exacerbations often follow </a:t>
            </a:r>
            <a:r>
              <a:rPr lang="en-US" dirty="0"/>
              <a:t>stressful life events, </a:t>
            </a:r>
            <a:r>
              <a:rPr lang="en-US" dirty="0" smtClean="0"/>
              <a:t>occupational dissatisfaction </a:t>
            </a:r>
            <a:r>
              <a:rPr lang="en-US" dirty="0"/>
              <a:t>and </a:t>
            </a:r>
            <a:r>
              <a:rPr lang="en-US" dirty="0" smtClean="0"/>
              <a:t>difficulties </a:t>
            </a:r>
            <a:r>
              <a:rPr lang="en-US" dirty="0"/>
              <a:t>with interpersonal relationships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021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686800" cy="1752600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THANKS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41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Objectives: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 smtClean="0"/>
              <a:t>At the end of this lecture, the student must be able to :</a:t>
            </a:r>
          </a:p>
          <a:p>
            <a:pPr marL="0" indent="0">
              <a:buNone/>
            </a:pPr>
            <a:endParaRPr lang="en-US" sz="20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/>
              <a:t>Know what is IBS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/>
              <a:t>What is Rome criteria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/>
              <a:t>How can differentiate IBS from other </a:t>
            </a:r>
            <a:r>
              <a:rPr lang="en-US" sz="2000" b="1" smtClean="0"/>
              <a:t>GI syndromes ?</a:t>
            </a:r>
            <a:endParaRPr lang="en-US" sz="20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/>
              <a:t>How can approach to a patient suspected to have IBS 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2633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76200"/>
            <a:ext cx="9067800" cy="1325563"/>
          </a:xfrm>
          <a:prstGeom prst="rect">
            <a:avLst/>
          </a:prstGeom>
          <a:solidFill>
            <a:srgbClr val="5B9BD5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INTRODUCTION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 smtClean="0"/>
              <a:t>characterised </a:t>
            </a:r>
            <a:r>
              <a:rPr lang="en-US" sz="1800" b="1" dirty="0"/>
              <a:t>by </a:t>
            </a:r>
            <a:r>
              <a:rPr lang="en-US" sz="1800" b="1" dirty="0" smtClean="0"/>
              <a:t>recurrent abdominal </a:t>
            </a:r>
            <a:r>
              <a:rPr lang="en-US" sz="1800" b="1" dirty="0"/>
              <a:t>pain in association with abnormal defecation in </a:t>
            </a:r>
            <a:r>
              <a:rPr lang="en-US" sz="1800" b="1" dirty="0" smtClean="0"/>
              <a:t>the absence </a:t>
            </a:r>
            <a:r>
              <a:rPr lang="en-US" sz="1800" b="1" dirty="0"/>
              <a:t>of a structural abnormality of the </a:t>
            </a:r>
            <a:r>
              <a:rPr lang="en-US" sz="1800" b="1" dirty="0" smtClean="0"/>
              <a:t>gut.</a:t>
            </a:r>
          </a:p>
          <a:p>
            <a:pPr marL="0" indent="0">
              <a:buNone/>
            </a:pPr>
            <a:endParaRPr lang="en-US" sz="1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/>
              <a:t>About </a:t>
            </a:r>
            <a:r>
              <a:rPr lang="en-US" sz="1800" b="1" dirty="0" smtClean="0"/>
              <a:t>10–15% of </a:t>
            </a:r>
            <a:r>
              <a:rPr lang="en-US" sz="1800" b="1" dirty="0"/>
              <a:t>the population are affected at some time but only 10% </a:t>
            </a:r>
            <a:r>
              <a:rPr lang="en-US" sz="1800" b="1" dirty="0" smtClean="0"/>
              <a:t>of these </a:t>
            </a:r>
            <a:r>
              <a:rPr lang="en-US" sz="1800" b="1" dirty="0"/>
              <a:t>consult their doctors because of symptoms</a:t>
            </a:r>
            <a:r>
              <a:rPr lang="en-US" sz="1800" b="1" dirty="0" smtClean="0"/>
              <a:t>.</a:t>
            </a:r>
          </a:p>
          <a:p>
            <a:pPr marL="0" indent="0">
              <a:buNone/>
            </a:pPr>
            <a:endParaRPr lang="en-US" sz="1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/>
              <a:t>the most common cause of gastrointestinal referral </a:t>
            </a:r>
            <a:r>
              <a:rPr lang="en-US" sz="1800" b="1" dirty="0" smtClean="0"/>
              <a:t>and accounts </a:t>
            </a:r>
            <a:r>
              <a:rPr lang="en-US" sz="1800" b="1" dirty="0"/>
              <a:t>for frequent absenteeism from work and </a:t>
            </a:r>
            <a:r>
              <a:rPr lang="en-US" sz="1800" b="1" dirty="0" smtClean="0"/>
              <a:t>impaired quality </a:t>
            </a:r>
            <a:r>
              <a:rPr lang="en-US" sz="1800" b="1" dirty="0"/>
              <a:t>of </a:t>
            </a:r>
            <a:r>
              <a:rPr lang="en-US" sz="1800" b="1" dirty="0" smtClean="0"/>
              <a:t>life.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/>
              <a:t>Young women are affected 2–3 times more </a:t>
            </a:r>
            <a:r>
              <a:rPr lang="en-US" sz="1800" b="1" dirty="0" smtClean="0"/>
              <a:t>often than </a:t>
            </a:r>
            <a:r>
              <a:rPr lang="en-US" sz="1800" b="1" dirty="0"/>
              <a:t>men</a:t>
            </a:r>
            <a:r>
              <a:rPr lang="en-US" sz="1800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/>
              <a:t>Coexisting conditions, such as non-ulcer </a:t>
            </a:r>
            <a:r>
              <a:rPr lang="en-US" sz="1800" b="1" dirty="0" smtClean="0"/>
              <a:t>dyspepsia, chronic </a:t>
            </a:r>
            <a:r>
              <a:rPr lang="en-US" sz="1800" b="1" dirty="0"/>
              <a:t>fatigue syndrome, dysmenorrhoea and </a:t>
            </a:r>
            <a:r>
              <a:rPr lang="en-US" sz="1800" b="1" dirty="0" smtClean="0"/>
              <a:t>fibromyalgia</a:t>
            </a:r>
            <a:r>
              <a:rPr lang="en-US" sz="1800" b="1" dirty="0"/>
              <a:t>, </a:t>
            </a:r>
            <a:r>
              <a:rPr lang="en-US" sz="1800" b="1" dirty="0" smtClean="0"/>
              <a:t>are common.</a:t>
            </a:r>
          </a:p>
          <a:p>
            <a:pPr marL="0" indent="0">
              <a:buNone/>
            </a:pPr>
            <a:endParaRPr lang="en-US" sz="1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/>
              <a:t>sometimes associated with a history of </a:t>
            </a:r>
            <a:r>
              <a:rPr lang="en-US" sz="1800" b="1" dirty="0" smtClean="0"/>
              <a:t>physical or </a:t>
            </a:r>
            <a:r>
              <a:rPr lang="en-US" sz="1800" b="1" dirty="0"/>
              <a:t>sexual abuse</a:t>
            </a:r>
          </a:p>
        </p:txBody>
      </p:sp>
    </p:spTree>
    <p:extLst>
      <p:ext uri="{BB962C8B-B14F-4D97-AF65-F5344CB8AC3E}">
        <p14:creationId xmlns:p14="http://schemas.microsoft.com/office/powerpoint/2010/main" val="39440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3414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sz="2200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sz="2200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sz="1400" b="1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b="1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0" y="76200"/>
            <a:ext cx="9144000" cy="1325563"/>
          </a:xfrm>
          <a:prstGeom prst="rect">
            <a:avLst/>
          </a:prstGeom>
          <a:solidFill>
            <a:srgbClr val="5B9BD5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en-US" b="1" dirty="0">
                <a:solidFill>
                  <a:sysClr val="windowText" lastClr="000000"/>
                </a:solidFill>
                <a:latin typeface="Calibri Light"/>
              </a:rPr>
              <a:t>Pathophysiology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5240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Incompletely understood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Different factors play a role in the pathophysiology :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Behavioural</a:t>
            </a:r>
            <a:r>
              <a:rPr lang="en-US" b="1" dirty="0">
                <a:solidFill>
                  <a:srgbClr val="FF0000"/>
                </a:solidFill>
              </a:rPr>
              <a:t> and psychosocial </a:t>
            </a:r>
            <a:r>
              <a:rPr lang="en-US" b="1" dirty="0" smtClean="0">
                <a:solidFill>
                  <a:srgbClr val="FF0000"/>
                </a:solidFill>
              </a:rPr>
              <a:t>factors: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Acute psychological stress and overt psychiatric disease are known to alter visceral perception and gastrointestinal motility.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About </a:t>
            </a:r>
            <a:r>
              <a:rPr lang="en-US" b="1" dirty="0"/>
              <a:t>50% of patients referred to hospital have </a:t>
            </a:r>
            <a:r>
              <a:rPr lang="en-US" b="1" dirty="0" smtClean="0"/>
              <a:t>a psychiatric </a:t>
            </a:r>
            <a:r>
              <a:rPr lang="en-US" b="1" dirty="0"/>
              <a:t>illness, such as anxiety, depression, somatisation </a:t>
            </a:r>
            <a:r>
              <a:rPr lang="en-US" b="1" dirty="0" smtClean="0"/>
              <a:t>and neurosis.</a:t>
            </a:r>
          </a:p>
          <a:p>
            <a:endParaRPr lang="en-US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Panic attacks are also common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Increased prevalence </a:t>
            </a:r>
            <a:r>
              <a:rPr lang="en-US" b="1" dirty="0"/>
              <a:t>of abnormal illness behaviour, with </a:t>
            </a:r>
            <a:r>
              <a:rPr lang="en-US" b="1" dirty="0" smtClean="0"/>
              <a:t>frequent consultations </a:t>
            </a:r>
            <a:r>
              <a:rPr lang="en-US" b="1" dirty="0"/>
              <a:t>for minor symptoms and reduced coping ability</a:t>
            </a:r>
          </a:p>
        </p:txBody>
      </p:sp>
    </p:spTree>
    <p:extLst>
      <p:ext uri="{BB962C8B-B14F-4D97-AF65-F5344CB8AC3E}">
        <p14:creationId xmlns:p14="http://schemas.microsoft.com/office/powerpoint/2010/main" val="223260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52400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2.Physiological</a:t>
            </a:r>
            <a:r>
              <a:rPr lang="en-US" sz="2000" b="1" dirty="0">
                <a:solidFill>
                  <a:srgbClr val="FF0000"/>
                </a:solidFill>
              </a:rPr>
              <a:t> </a:t>
            </a:r>
            <a:r>
              <a:rPr lang="en-US" sz="2000" b="1" dirty="0" smtClean="0">
                <a:solidFill>
                  <a:srgbClr val="FF0000"/>
                </a:solidFill>
              </a:rPr>
              <a:t>factors: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IBS may be a serotoninergic (</a:t>
            </a:r>
            <a:r>
              <a:rPr lang="en-US" b="1" dirty="0" smtClean="0"/>
              <a:t>5-HT) disorder</a:t>
            </a:r>
            <a:r>
              <a:rPr lang="en-US" b="1" dirty="0"/>
              <a:t>, as evidenced by relatively excessive release of </a:t>
            </a:r>
            <a:r>
              <a:rPr lang="en-US" b="1" dirty="0" smtClean="0"/>
              <a:t>5-HT in </a:t>
            </a:r>
            <a:r>
              <a:rPr lang="en-US" b="1" dirty="0"/>
              <a:t>diarrhoea-predominant IBS (D-IBS) and relative </a:t>
            </a:r>
            <a:r>
              <a:rPr lang="en-US" b="1" dirty="0" smtClean="0"/>
              <a:t>defciency with </a:t>
            </a:r>
            <a:r>
              <a:rPr lang="en-US" b="1" dirty="0"/>
              <a:t>constipation-predominant IBS (C-IBS</a:t>
            </a:r>
            <a:r>
              <a:rPr lang="en-US" b="1" dirty="0" smtClean="0"/>
              <a:t>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en-US" b="1" dirty="0" smtClean="0"/>
              <a:t>5-HT3 receptor </a:t>
            </a:r>
            <a:r>
              <a:rPr lang="en-US" b="1" dirty="0"/>
              <a:t>antagonists are effective in D-IBS, while 5-HT4 </a:t>
            </a:r>
            <a:r>
              <a:rPr lang="en-US" b="1" dirty="0" smtClean="0"/>
              <a:t>agonists improve </a:t>
            </a:r>
            <a:r>
              <a:rPr lang="en-US" b="1" dirty="0"/>
              <a:t>bowel function in C-IBS</a:t>
            </a:r>
            <a:r>
              <a:rPr lang="en-US" b="1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IBS may represent a state of low-grade gut inﬂammation </a:t>
            </a:r>
            <a:r>
              <a:rPr lang="en-US" b="1" dirty="0" smtClean="0"/>
              <a:t>or immune </a:t>
            </a:r>
            <a:r>
              <a:rPr lang="en-US" b="1" dirty="0"/>
              <a:t>activation, not detectable by tests, with raised </a:t>
            </a:r>
            <a:r>
              <a:rPr lang="en-US" b="1" dirty="0" smtClean="0"/>
              <a:t>numbers of </a:t>
            </a:r>
            <a:r>
              <a:rPr lang="en-US" b="1" dirty="0"/>
              <a:t>mucosal mast cells that sensitise enteric neurons by </a:t>
            </a:r>
            <a:r>
              <a:rPr lang="en-US" b="1" dirty="0" smtClean="0"/>
              <a:t>releasing histamine </a:t>
            </a:r>
            <a:r>
              <a:rPr lang="en-US" b="1" dirty="0"/>
              <a:t>and tryptase</a:t>
            </a:r>
            <a:r>
              <a:rPr lang="en-US" b="1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 Immune </a:t>
            </a:r>
            <a:r>
              <a:rPr lang="en-US" b="1" dirty="0" smtClean="0"/>
              <a:t>activation may </a:t>
            </a:r>
            <a:r>
              <a:rPr lang="en-US" b="1" dirty="0"/>
              <a:t>be associated with altered CNS processing of visceral </a:t>
            </a:r>
            <a:r>
              <a:rPr lang="en-US" b="1" dirty="0" smtClean="0"/>
              <a:t>pain signals.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This is more common in women and in D-IBS, and </a:t>
            </a:r>
            <a:r>
              <a:rPr lang="en-US" b="1" dirty="0" smtClean="0"/>
              <a:t>may be </a:t>
            </a:r>
            <a:r>
              <a:rPr lang="en-US" b="1" dirty="0"/>
              <a:t>triggered by a prior episode of gastroenteritis with </a:t>
            </a:r>
            <a:r>
              <a:rPr lang="en-US" b="1" dirty="0" smtClean="0"/>
              <a:t>Salmonella or </a:t>
            </a:r>
            <a:r>
              <a:rPr lang="en-US" b="1" dirty="0"/>
              <a:t>Campylobacter </a:t>
            </a:r>
            <a:r>
              <a:rPr lang="en-US" b="1" dirty="0" smtClean="0"/>
              <a:t>species. 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1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1"/>
            <a:ext cx="9144000" cy="58673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/>
              <a:t>Both quantitative and qualitative alterations in intestinal </a:t>
            </a:r>
            <a:r>
              <a:rPr lang="en-US" sz="1800" b="1" dirty="0" smtClean="0"/>
              <a:t>bacterial </a:t>
            </a:r>
            <a:r>
              <a:rPr lang="en-US" sz="1800" b="1" dirty="0"/>
              <a:t>microbiota </a:t>
            </a:r>
            <a:r>
              <a:rPr lang="en-US" sz="1800" b="1" dirty="0" smtClean="0"/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gut </a:t>
            </a:r>
            <a:r>
              <a:rPr lang="en-US" sz="1800" b="1" dirty="0">
                <a:solidFill>
                  <a:srgbClr val="FF0000"/>
                </a:solidFill>
              </a:rPr>
              <a:t>dysbiosis</a:t>
            </a:r>
            <a:r>
              <a:rPr lang="en-US" sz="1800" b="1" dirty="0"/>
              <a:t> </a:t>
            </a:r>
            <a:r>
              <a:rPr lang="en-US" sz="1800" b="1" dirty="0" smtClean="0"/>
              <a:t>)have been reported, this is supported by the development of symptoms in patients with SIBO and the response to nonabsorpable antibiotic( Refaximin).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/>
              <a:t>Dietary factors are also important. Some patients have </a:t>
            </a:r>
            <a:r>
              <a:rPr lang="en-US" sz="1800" b="1" dirty="0" smtClean="0"/>
              <a:t>chemical food </a:t>
            </a:r>
            <a:r>
              <a:rPr lang="en-US" sz="1800" b="1" dirty="0"/>
              <a:t>intolerances (not allergy) to poorly absorbed, </a:t>
            </a:r>
            <a:r>
              <a:rPr lang="en-US" sz="1800" b="1" dirty="0" smtClean="0"/>
              <a:t>short-chain carbohydrates </a:t>
            </a:r>
            <a:r>
              <a:rPr lang="en-US" sz="1800" b="1" dirty="0"/>
              <a:t>(</a:t>
            </a:r>
            <a:r>
              <a:rPr lang="en-US" sz="1800" b="1" dirty="0">
                <a:solidFill>
                  <a:srgbClr val="FF0000"/>
                </a:solidFill>
              </a:rPr>
              <a:t>lactose, fructose and sorbitol, among others</a:t>
            </a:r>
            <a:r>
              <a:rPr lang="en-US" sz="1800" b="1" dirty="0" smtClean="0"/>
              <a:t>), collectively </a:t>
            </a:r>
            <a:r>
              <a:rPr lang="en-US" sz="1800" b="1" dirty="0"/>
              <a:t>known as </a:t>
            </a:r>
            <a:r>
              <a:rPr lang="en-US" sz="1800" b="1" dirty="0">
                <a:solidFill>
                  <a:srgbClr val="FF0000"/>
                </a:solidFill>
              </a:rPr>
              <a:t>FODMAPs</a:t>
            </a:r>
            <a:r>
              <a:rPr lang="en-US" sz="1800" b="1" dirty="0"/>
              <a:t> (fermentable oligo-, di- </a:t>
            </a:r>
            <a:r>
              <a:rPr lang="en-US" sz="1800" b="1" dirty="0" smtClean="0"/>
              <a:t>and monosaccharides</a:t>
            </a:r>
            <a:r>
              <a:rPr lang="en-US" sz="1800" b="1" dirty="0"/>
              <a:t>, and </a:t>
            </a:r>
            <a:r>
              <a:rPr lang="en-US" sz="1800" b="1" dirty="0" smtClean="0"/>
              <a:t>polyols.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 smtClean="0"/>
              <a:t>Non-coeliac gluten </a:t>
            </a:r>
            <a:r>
              <a:rPr lang="en-US" sz="1800" b="1" dirty="0"/>
              <a:t>sensitivity (negative coeliac serology and normal </a:t>
            </a:r>
            <a:r>
              <a:rPr lang="en-US" sz="1800" b="1" dirty="0" smtClean="0"/>
              <a:t>duodenal biopsies</a:t>
            </a:r>
            <a:r>
              <a:rPr lang="en-US" sz="1800" b="1" dirty="0"/>
              <a:t>) seems to be present in some IBS </a:t>
            </a:r>
            <a:r>
              <a:rPr lang="en-US" sz="1800" b="1" dirty="0" smtClean="0"/>
              <a:t>patients.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/>
              <a:t> intolerant of chemicals such as </a:t>
            </a:r>
            <a:r>
              <a:rPr lang="en-US" sz="1800" b="1" dirty="0">
                <a:solidFill>
                  <a:srgbClr val="FF0000"/>
                </a:solidFill>
              </a:rPr>
              <a:t>salicylates</a:t>
            </a:r>
            <a:r>
              <a:rPr lang="en-US" sz="1800" b="1" dirty="0"/>
              <a:t> or </a:t>
            </a:r>
            <a:r>
              <a:rPr lang="en-US" sz="1800" b="1" dirty="0" smtClean="0">
                <a:solidFill>
                  <a:srgbClr val="FF0000"/>
                </a:solidFill>
              </a:rPr>
              <a:t>benzoates</a:t>
            </a:r>
            <a:r>
              <a:rPr lang="en-US" sz="1800" b="1" dirty="0" smtClean="0"/>
              <a:t>, found </a:t>
            </a:r>
            <a:r>
              <a:rPr lang="en-US" sz="1800" b="1" dirty="0"/>
              <a:t>in certain </a:t>
            </a:r>
            <a:r>
              <a:rPr lang="en-US" sz="1800" b="1" dirty="0" smtClean="0"/>
              <a:t>foods.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b="1" dirty="0"/>
          </a:p>
          <a:p>
            <a:pPr>
              <a:buFont typeface="Wingdings" panose="05000000000000000000" pitchFamily="2" charset="2"/>
              <a:buChar char="Ø"/>
            </a:pPr>
            <a:endParaRPr lang="en-US" sz="18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"/>
            <a:ext cx="9144000" cy="990600"/>
          </a:xfrm>
          <a:prstGeom prst="rect">
            <a:avLst/>
          </a:prstGeom>
          <a:solidFill>
            <a:srgbClr val="5B9BD5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en-US" sz="3200" b="1" dirty="0">
                <a:solidFill>
                  <a:srgbClr val="FF0000"/>
                </a:solidFill>
                <a:latin typeface="Calibri Light"/>
              </a:rPr>
              <a:t>3. </a:t>
            </a:r>
            <a:r>
              <a:rPr lang="en-US" sz="3200" b="1" dirty="0" smtClean="0">
                <a:solidFill>
                  <a:srgbClr val="FF0000"/>
                </a:solidFill>
                <a:latin typeface="Calibri Light"/>
              </a:rPr>
              <a:t>Luminal factors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95468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The cardinal feature of IBS is the </a:t>
            </a:r>
            <a:r>
              <a:rPr lang="en-US" sz="2000" b="1" dirty="0" smtClean="0">
                <a:solidFill>
                  <a:srgbClr val="FF0000"/>
                </a:solidFill>
              </a:rPr>
              <a:t>recurrent abdominal discomfort, that is :</a:t>
            </a: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1800" b="1" dirty="0" smtClean="0">
                <a:solidFill>
                  <a:srgbClr val="FF0000"/>
                </a:solidFill>
              </a:rPr>
              <a:t>Colicky </a:t>
            </a:r>
            <a:r>
              <a:rPr lang="en-US" sz="1800" b="1" dirty="0">
                <a:solidFill>
                  <a:srgbClr val="FF0000"/>
                </a:solidFill>
              </a:rPr>
              <a:t>or cramping </a:t>
            </a:r>
            <a:r>
              <a:rPr lang="en-US" sz="1800" b="1" dirty="0" smtClean="0">
                <a:solidFill>
                  <a:srgbClr val="FF0000"/>
                </a:solidFill>
              </a:rPr>
              <a:t>in nature.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Felt </a:t>
            </a:r>
            <a:r>
              <a:rPr lang="en-US" sz="1800" b="1" dirty="0">
                <a:solidFill>
                  <a:srgbClr val="FF0000"/>
                </a:solidFill>
              </a:rPr>
              <a:t>in the lower </a:t>
            </a:r>
            <a:r>
              <a:rPr lang="en-US" sz="1800" b="1" dirty="0" smtClean="0">
                <a:solidFill>
                  <a:srgbClr val="FF0000"/>
                </a:solidFill>
              </a:rPr>
              <a:t>abdomen.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Relieved </a:t>
            </a:r>
            <a:r>
              <a:rPr lang="en-US" sz="1800" b="1" dirty="0">
                <a:solidFill>
                  <a:srgbClr val="FF0000"/>
                </a:solidFill>
              </a:rPr>
              <a:t>by </a:t>
            </a:r>
            <a:r>
              <a:rPr lang="en-US" sz="1800" b="1" dirty="0" smtClean="0">
                <a:solidFill>
                  <a:srgbClr val="FF0000"/>
                </a:solidFill>
              </a:rPr>
              <a:t>defecation.</a:t>
            </a:r>
          </a:p>
          <a:p>
            <a:endParaRPr lang="en-US" sz="18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0000"/>
                </a:solidFill>
              </a:rPr>
              <a:t>Abdominal bloating </a:t>
            </a:r>
            <a:r>
              <a:rPr lang="en-US" sz="1800" b="1" dirty="0"/>
              <a:t>worsens throughout the day; the cause </a:t>
            </a:r>
            <a:r>
              <a:rPr lang="en-US" sz="1800" b="1" dirty="0" smtClean="0"/>
              <a:t>is unknown </a:t>
            </a:r>
            <a:r>
              <a:rPr lang="en-US" sz="1800" b="1" dirty="0"/>
              <a:t>but it is not due to excessive intestinal gas</a:t>
            </a:r>
            <a:r>
              <a:rPr lang="en-US" sz="1800" b="1" dirty="0" smtClean="0"/>
              <a:t>.</a:t>
            </a:r>
          </a:p>
          <a:p>
            <a:pPr marL="0" indent="0">
              <a:buNone/>
            </a:pPr>
            <a:endParaRPr lang="en-US" sz="1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FF0000"/>
                </a:solidFill>
              </a:rPr>
              <a:t>Altered bowel habits :</a:t>
            </a:r>
          </a:p>
          <a:p>
            <a:pPr marL="0" indent="0">
              <a:buNone/>
            </a:pPr>
            <a:endParaRPr lang="en-US" sz="18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rgbClr val="FF0000"/>
                </a:solidFill>
              </a:rPr>
              <a:t>Mostly have alternate </a:t>
            </a:r>
            <a:r>
              <a:rPr lang="en-US" sz="1800" b="1" dirty="0">
                <a:solidFill>
                  <a:srgbClr val="FF0000"/>
                </a:solidFill>
              </a:rPr>
              <a:t>between episodes </a:t>
            </a:r>
            <a:r>
              <a:rPr lang="en-US" sz="1800" b="1" dirty="0" smtClean="0">
                <a:solidFill>
                  <a:srgbClr val="FF0000"/>
                </a:solidFill>
              </a:rPr>
              <a:t>of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diarrhoea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constipation</a:t>
            </a:r>
            <a:r>
              <a:rPr lang="en-US" sz="1800" b="1" dirty="0" smtClean="0">
                <a:solidFill>
                  <a:srgbClr val="FF0000"/>
                </a:solidFill>
              </a:rPr>
              <a:t>(mixed type).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rgbClr val="FF0000"/>
                </a:solidFill>
              </a:rPr>
              <a:t>Some have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diarrhea predominant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rgbClr val="FF0000"/>
                </a:solidFill>
              </a:rPr>
              <a:t>Some have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constipation predominant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19845"/>
            <a:ext cx="9144000" cy="1086645"/>
          </a:xfrm>
          <a:prstGeom prst="rect">
            <a:avLst/>
          </a:prstGeom>
          <a:solidFill>
            <a:srgbClr val="5B9BD5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en-US" sz="3200" b="1" dirty="0">
                <a:solidFill>
                  <a:sysClr val="windowText" lastClr="000000"/>
                </a:solidFill>
                <a:latin typeface="Calibri Light"/>
              </a:rPr>
              <a:t>Clinical features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6894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sz="1800" dirty="0" smtClean="0"/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sz="1800" dirty="0"/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5240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Constipation predominant type IBS: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Tend </a:t>
            </a:r>
            <a:r>
              <a:rPr lang="en-US" b="1" dirty="0"/>
              <a:t>to pass infrequent pellety </a:t>
            </a:r>
            <a:r>
              <a:rPr lang="en-US" b="1" dirty="0" smtClean="0"/>
              <a:t>stools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/>
              <a:t>in association with abdominal pain or </a:t>
            </a:r>
            <a:r>
              <a:rPr lang="en-US" b="1" dirty="0" smtClean="0"/>
              <a:t>proctalgia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Diarrhea predominant IBS: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/>
              <a:t>frequent defecation but produce </a:t>
            </a:r>
            <a:r>
              <a:rPr lang="en-US" b="1" dirty="0" smtClean="0"/>
              <a:t>low-volume stools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Absent to rarely occurrence of nocturnal symptoms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/>
              <a:t>Passage of </a:t>
            </a:r>
            <a:r>
              <a:rPr lang="en-US" b="1" dirty="0" smtClean="0"/>
              <a:t>mucus is </a:t>
            </a:r>
            <a:r>
              <a:rPr lang="en-US" b="1" dirty="0"/>
              <a:t>common but rectal bleeding does not </a:t>
            </a:r>
            <a:r>
              <a:rPr lang="en-US" b="1" dirty="0" smtClean="0"/>
              <a:t>occur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In IBS 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NO Wt. loss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NO Nocturnal symptoms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NO Rectal bleeding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No fever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constitutionally </a:t>
            </a:r>
            <a:r>
              <a:rPr lang="en-US" b="1" dirty="0" smtClean="0">
                <a:solidFill>
                  <a:srgbClr val="FF0000"/>
                </a:solidFill>
              </a:rPr>
              <a:t>well patient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Physical examination </a:t>
            </a:r>
            <a:r>
              <a:rPr lang="en-US" b="1" dirty="0" smtClean="0"/>
              <a:t>is generally </a:t>
            </a:r>
            <a:r>
              <a:rPr lang="en-US" b="1" dirty="0"/>
              <a:t>unremarkable, with the exception of variable </a:t>
            </a:r>
            <a:r>
              <a:rPr lang="en-US" b="1" dirty="0" smtClean="0"/>
              <a:t>tenderness to </a:t>
            </a:r>
            <a:r>
              <a:rPr lang="en-US" b="1" dirty="0"/>
              <a:t>palpation</a:t>
            </a:r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Diagnostic criteria for IBS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sz="2000" b="1" dirty="0" smtClean="0"/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000" b="1" dirty="0" smtClean="0"/>
              <a:t>Rome </a:t>
            </a:r>
            <a:r>
              <a:rPr lang="en-US" sz="2000" b="1" dirty="0"/>
              <a:t>III criteria for diagnosis of </a:t>
            </a:r>
            <a:r>
              <a:rPr lang="en-US" sz="2000" b="1" dirty="0" smtClean="0"/>
              <a:t>irritable bowel syndrome: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600" b="1" dirty="0">
                <a:solidFill>
                  <a:srgbClr val="FF0000"/>
                </a:solidFill>
              </a:rPr>
              <a:t>Recurrent abdominal pain or discomfort </a:t>
            </a:r>
            <a:r>
              <a:rPr lang="en-US" sz="1600" b="1" dirty="0"/>
              <a:t>on at least 3 days per </a:t>
            </a:r>
            <a:r>
              <a:rPr lang="en-US" sz="1600" b="1" dirty="0" smtClean="0"/>
              <a:t>month in </a:t>
            </a:r>
            <a:r>
              <a:rPr lang="en-US" sz="1600" b="1" dirty="0"/>
              <a:t>the last 3 months, associated with two or more of the following: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600" b="1" dirty="0"/>
              <a:t>• </a:t>
            </a:r>
            <a:r>
              <a:rPr lang="en-US" sz="1600" b="1" dirty="0">
                <a:solidFill>
                  <a:srgbClr val="FF0000"/>
                </a:solidFill>
              </a:rPr>
              <a:t>Improvement with defecation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600" b="1" dirty="0"/>
              <a:t>• </a:t>
            </a:r>
            <a:r>
              <a:rPr lang="en-US" sz="1600" b="1" dirty="0">
                <a:solidFill>
                  <a:srgbClr val="FF0000"/>
                </a:solidFill>
              </a:rPr>
              <a:t>Onset associated with a change in frequency of stool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600" b="1" dirty="0"/>
              <a:t>• </a:t>
            </a:r>
            <a:r>
              <a:rPr lang="en-US" sz="1600" b="1" dirty="0">
                <a:solidFill>
                  <a:srgbClr val="FF0000"/>
                </a:solidFill>
              </a:rPr>
              <a:t>Onset associated with a </a:t>
            </a:r>
            <a:r>
              <a:rPr lang="en-US" sz="1600" b="1" dirty="0" smtClean="0">
                <a:solidFill>
                  <a:srgbClr val="FF0000"/>
                </a:solidFill>
              </a:rPr>
              <a:t>change in </a:t>
            </a:r>
            <a:r>
              <a:rPr lang="en-US" sz="1600" b="1" dirty="0">
                <a:solidFill>
                  <a:srgbClr val="FF0000"/>
                </a:solidFill>
              </a:rPr>
              <a:t>form (appearance) of stool </a:t>
            </a:r>
            <a:r>
              <a:rPr lang="en-US" sz="1600" b="1" dirty="0" smtClean="0">
                <a:solidFill>
                  <a:srgbClr val="FF0000"/>
                </a:solidFill>
              </a:rPr>
              <a:t>.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sz="1600" b="1" dirty="0">
              <a:solidFill>
                <a:srgbClr val="FF0000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600" b="1" dirty="0">
                <a:solidFill>
                  <a:srgbClr val="FF0000"/>
                </a:solidFill>
              </a:rPr>
              <a:t>Supporting diagnostic features </a:t>
            </a:r>
            <a:r>
              <a:rPr lang="en-US" sz="1600" b="1" dirty="0" smtClean="0">
                <a:solidFill>
                  <a:srgbClr val="FF0000"/>
                </a:solidFill>
              </a:rPr>
              <a:t>for IBS: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600" b="1" dirty="0"/>
              <a:t>• Presence of symptoms </a:t>
            </a:r>
            <a:r>
              <a:rPr lang="en-US" sz="1600" b="1" dirty="0" smtClean="0"/>
              <a:t>for more </a:t>
            </a:r>
            <a:r>
              <a:rPr lang="en-US" sz="1600" b="1" dirty="0"/>
              <a:t>than 6 months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600" b="1" dirty="0"/>
              <a:t>• Frequent consultations </a:t>
            </a:r>
            <a:r>
              <a:rPr lang="en-US" sz="1600" b="1" dirty="0" smtClean="0"/>
              <a:t>for non-gastrointestinal </a:t>
            </a:r>
            <a:r>
              <a:rPr lang="en-US" sz="1600" b="1" dirty="0"/>
              <a:t>problems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600" b="1" dirty="0"/>
              <a:t>• Previous </a:t>
            </a:r>
            <a:r>
              <a:rPr lang="en-US" sz="1600" b="1" dirty="0" smtClean="0"/>
              <a:t>medically unexplained </a:t>
            </a:r>
            <a:r>
              <a:rPr lang="en-US" sz="1600" b="1" dirty="0"/>
              <a:t>symptoms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600" b="1" dirty="0"/>
              <a:t>• Worsening of symptoms </a:t>
            </a:r>
            <a:r>
              <a:rPr lang="en-US" sz="1600" b="1" dirty="0" smtClean="0"/>
              <a:t>by stress.</a:t>
            </a:r>
            <a:endParaRPr lang="en-US" sz="1600" b="1" dirty="0"/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943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1164</Words>
  <Application>Microsoft Office PowerPoint</Application>
  <PresentationFormat>On-screen Show (4:3)</PresentationFormat>
  <Paragraphs>199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Irritable bowel syndrome(IBS) </vt:lpstr>
      <vt:lpstr>Objectives: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Diagnostic criteria for IBS</vt:lpstr>
      <vt:lpstr> Alarm features for IBS</vt:lpstr>
      <vt:lpstr>PowerPoint Presentation</vt:lpstr>
      <vt:lpstr>PowerPoint Presentation</vt:lpstr>
      <vt:lpstr>Management</vt:lpstr>
      <vt:lpstr>PowerPoint Presentation</vt:lpstr>
      <vt:lpstr>Management</vt:lpstr>
      <vt:lpstr>PowerPoint Presentation</vt:lpstr>
      <vt:lpstr>PowerPoint Presentation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Salivary glands </dc:title>
  <dc:creator>Muntadher Abdulkareem</dc:creator>
  <cp:lastModifiedBy>Muntadher Abdulkareem</cp:lastModifiedBy>
  <cp:revision>94</cp:revision>
  <dcterms:created xsi:type="dcterms:W3CDTF">2021-01-19T19:37:22Z</dcterms:created>
  <dcterms:modified xsi:type="dcterms:W3CDTF">2021-02-24T23:26:34Z</dcterms:modified>
</cp:coreProperties>
</file>